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>
      <p:cViewPr varScale="1">
        <p:scale>
          <a:sx n="92" d="100"/>
          <a:sy n="92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2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44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1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5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1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8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8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2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6AC783-DCD5-4215-9AA2-23F3BB2FE97A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10E3-BD84-46EC-A6E3-EDB78DC69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2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.u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7266" cy="61348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9118" y="4051149"/>
            <a:ext cx="9144000" cy="23876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Динамическое пакетирование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41" y="1112168"/>
            <a:ext cx="4174524" cy="46542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07092"/>
            <a:ext cx="10247870" cy="6664411"/>
          </a:xfrm>
        </p:spPr>
        <p:txBody>
          <a:bodyPr/>
          <a:lstStyle/>
          <a:p>
            <a:r>
              <a:rPr lang="ru-RU" dirty="0" smtClean="0"/>
              <a:t>Получение номера заявки, ознакомление с правилами тарифа авиакомпании.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50" y="3814761"/>
            <a:ext cx="5280668" cy="1942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8" y="4321420"/>
            <a:ext cx="5930400" cy="210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94" y="1337104"/>
            <a:ext cx="5845752" cy="2260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09" y="1707807"/>
            <a:ext cx="4745683" cy="2444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148281"/>
            <a:ext cx="10239632" cy="6631459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Личный кабинет:</a:t>
            </a:r>
          </a:p>
          <a:p>
            <a:pPr marL="0" indent="0">
              <a:buNone/>
            </a:pPr>
            <a:r>
              <a:rPr lang="ru-RU" sz="1100" dirty="0" smtClean="0"/>
              <a:t>-  В личном </a:t>
            </a:r>
            <a:r>
              <a:rPr lang="ru-RU" sz="1100" dirty="0" smtClean="0"/>
              <a:t>кабинете мы </a:t>
            </a:r>
            <a:r>
              <a:rPr lang="ru-RU" sz="1100" dirty="0" smtClean="0"/>
              <a:t>можем просмотреть информацию по </a:t>
            </a:r>
            <a:r>
              <a:rPr lang="ru-RU" sz="1100" dirty="0" smtClean="0"/>
              <a:t>заявкам (количество, </a:t>
            </a:r>
            <a:r>
              <a:rPr lang="ru-RU" sz="1100" dirty="0" smtClean="0"/>
              <a:t>номера и </a:t>
            </a:r>
            <a:r>
              <a:rPr lang="ru-RU" sz="1100" dirty="0" err="1" smtClean="0"/>
              <a:t>т.д</a:t>
            </a:r>
            <a:r>
              <a:rPr lang="ru-RU" sz="1100" dirty="0" smtClean="0"/>
              <a:t>).</a:t>
            </a:r>
          </a:p>
          <a:p>
            <a:pPr marL="0" indent="0">
              <a:buNone/>
            </a:pPr>
            <a:r>
              <a:rPr lang="en-US" sz="1100" dirty="0" smtClean="0"/>
              <a:t>- </a:t>
            </a:r>
            <a:r>
              <a:rPr lang="ru-RU" sz="1100" dirty="0" smtClean="0"/>
              <a:t>Выгрузить счет на оплату и оплатить </a:t>
            </a:r>
            <a:r>
              <a:rPr lang="ru-RU" sz="1100" dirty="0" smtClean="0"/>
              <a:t>заказ (</a:t>
            </a:r>
            <a:r>
              <a:rPr lang="en-US" sz="1100" dirty="0" smtClean="0"/>
              <a:t>Pay </a:t>
            </a:r>
            <a:r>
              <a:rPr lang="en-US" sz="1100" dirty="0" smtClean="0"/>
              <a:t>master)</a:t>
            </a:r>
          </a:p>
          <a:p>
            <a:pPr marL="0" indent="0">
              <a:buNone/>
            </a:pPr>
            <a:r>
              <a:rPr lang="ru-RU" sz="1100" dirty="0" smtClean="0"/>
              <a:t>- Выгрузить все необходимые документы (страховка, билет, ваучер на поселение и </a:t>
            </a:r>
            <a:r>
              <a:rPr lang="ru-RU" sz="1100" dirty="0" err="1" smtClean="0"/>
              <a:t>т.д</a:t>
            </a:r>
            <a:r>
              <a:rPr lang="ru-RU" sz="1100" dirty="0" smtClean="0"/>
              <a:t>)</a:t>
            </a:r>
          </a:p>
          <a:p>
            <a:pPr marL="0" indent="0">
              <a:buNone/>
            </a:pPr>
            <a:r>
              <a:rPr lang="ru-RU" sz="1100" dirty="0" smtClean="0"/>
              <a:t>- Просмотреть информацию о заказе</a:t>
            </a:r>
          </a:p>
          <a:p>
            <a:pPr>
              <a:buFontTx/>
              <a:buChar char="-"/>
            </a:pPr>
            <a:endParaRPr lang="ru-RU" sz="1100" dirty="0" smtClean="0"/>
          </a:p>
          <a:p>
            <a:pPr>
              <a:buFontTx/>
              <a:buChar char="-"/>
            </a:pPr>
            <a:endParaRPr lang="ru-RU" sz="1100" dirty="0" smtClean="0"/>
          </a:p>
          <a:p>
            <a:pPr>
              <a:buFontTx/>
              <a:buChar char="-"/>
            </a:pP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4" y="5638524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724" y="2959080"/>
            <a:ext cx="8946541" cy="419548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38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524" y="1330107"/>
            <a:ext cx="8946541" cy="419548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1) Что такое динамическое пакетирование?</a:t>
            </a:r>
          </a:p>
          <a:p>
            <a:r>
              <a:rPr lang="ru-RU" sz="1800" dirty="0" smtClean="0"/>
              <a:t>2)Описание процесса работы с динамическим пакетированием :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/>
              <a:t>Поиск тура</a:t>
            </a:r>
          </a:p>
          <a:p>
            <a:pPr>
              <a:buFontTx/>
              <a:buChar char="-"/>
            </a:pPr>
            <a:r>
              <a:rPr lang="ru-RU" sz="1800" dirty="0"/>
              <a:t>Создание бронирования</a:t>
            </a:r>
          </a:p>
          <a:p>
            <a:pPr>
              <a:buFontTx/>
              <a:buChar char="-"/>
            </a:pPr>
            <a:r>
              <a:rPr lang="ru-RU" sz="1800" dirty="0"/>
              <a:t>Получение номера </a:t>
            </a:r>
            <a:r>
              <a:rPr lang="ru-RU" sz="1800" dirty="0" smtClean="0"/>
              <a:t>заявки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Личный </a:t>
            </a:r>
            <a:r>
              <a:rPr lang="ru-RU" sz="1800" dirty="0" smtClean="0"/>
              <a:t>кабинет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89" y="5525588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4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Динамическое пакетирование –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/>
              <a:t>это </a:t>
            </a:r>
            <a:r>
              <a:rPr lang="ru-RU" sz="4000" dirty="0" smtClean="0"/>
              <a:t>продукт, </a:t>
            </a:r>
            <a:r>
              <a:rPr lang="ru-RU" sz="4000" dirty="0" smtClean="0"/>
              <a:t>который </a:t>
            </a:r>
            <a:r>
              <a:rPr lang="ru-RU" sz="4000" dirty="0"/>
              <a:t>позволяет объединить различные элементы путешествия (даты заезда, перелет, отель, продолжительность </a:t>
            </a:r>
            <a:r>
              <a:rPr lang="ru-RU" sz="4000" dirty="0" smtClean="0"/>
              <a:t>тура) </a:t>
            </a:r>
            <a:r>
              <a:rPr lang="ru-RU" sz="4000" dirty="0"/>
              <a:t>в единый пакет и рассчитать бюджет поездки в режиме реального времени.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4" y="5597577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81" y="1973952"/>
            <a:ext cx="8064843" cy="35304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74" y="365760"/>
            <a:ext cx="10084526" cy="5882639"/>
          </a:xfrm>
        </p:spPr>
        <p:txBody>
          <a:bodyPr/>
          <a:lstStyle/>
          <a:p>
            <a:r>
              <a:rPr lang="ru-RU" dirty="0" smtClean="0"/>
              <a:t>1. Начало работы</a:t>
            </a:r>
          </a:p>
          <a:p>
            <a:pPr>
              <a:buFontTx/>
              <a:buChar char="-"/>
            </a:pPr>
            <a:r>
              <a:rPr lang="ru-RU" dirty="0" smtClean="0"/>
              <a:t>Перейти </a:t>
            </a:r>
            <a:r>
              <a:rPr lang="ru-RU" dirty="0" smtClean="0"/>
              <a:t>на </a:t>
            </a:r>
            <a:r>
              <a:rPr lang="ru-RU" dirty="0" smtClean="0"/>
              <a:t>сайт </a:t>
            </a:r>
            <a:r>
              <a:rPr lang="en-US" dirty="0" smtClean="0"/>
              <a:t>TPG </a:t>
            </a:r>
            <a:r>
              <a:rPr lang="ru-RU" dirty="0" smtClean="0"/>
              <a:t>по ссылке</a:t>
            </a:r>
            <a:r>
              <a:rPr lang="en-US" dirty="0" smtClean="0"/>
              <a:t> </a:t>
            </a:r>
            <a:r>
              <a:rPr lang="ru-RU" dirty="0" smtClean="0"/>
              <a:t>на вкладку подбор тура </a:t>
            </a:r>
            <a:r>
              <a:rPr lang="en-US" dirty="0">
                <a:hlinkClick r:id="rId3"/>
              </a:rPr>
              <a:t>https://www.tpg.ua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4" y="5597577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1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050" y="5609452"/>
            <a:ext cx="2238375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59" y="2483324"/>
            <a:ext cx="4217774" cy="2780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6" y="2483323"/>
            <a:ext cx="4827372" cy="27806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4" y="42818"/>
            <a:ext cx="10305534" cy="6664411"/>
          </a:xfrm>
        </p:spPr>
        <p:txBody>
          <a:bodyPr/>
          <a:lstStyle/>
          <a:p>
            <a:r>
              <a:rPr lang="ru-RU" dirty="0" smtClean="0"/>
              <a:t>Поиск тура: </a:t>
            </a:r>
          </a:p>
          <a:p>
            <a:pPr marL="457200" indent="-457200">
              <a:buAutoNum type="arabicParenR"/>
            </a:pPr>
            <a:r>
              <a:rPr lang="ru-RU" sz="1600" dirty="0" smtClean="0"/>
              <a:t>Заполняем необходимые </a:t>
            </a:r>
            <a:r>
              <a:rPr lang="ru-RU" sz="1600" dirty="0" smtClean="0"/>
              <a:t>данные </a:t>
            </a:r>
            <a:r>
              <a:rPr lang="ru-RU" sz="1600" dirty="0" smtClean="0"/>
              <a:t>для поиска </a:t>
            </a:r>
            <a:r>
              <a:rPr lang="ru-RU" sz="1600" dirty="0" smtClean="0"/>
              <a:t>тура (</a:t>
            </a:r>
            <a:r>
              <a:rPr lang="ru-RU" sz="1600" dirty="0" smtClean="0"/>
              <a:t>рис.1.1)</a:t>
            </a:r>
          </a:p>
          <a:p>
            <a:pPr>
              <a:buFontTx/>
              <a:buChar char="-"/>
            </a:pPr>
            <a:r>
              <a:rPr lang="ru-RU" sz="1600" dirty="0" smtClean="0"/>
              <a:t>выбрать </a:t>
            </a:r>
            <a:r>
              <a:rPr lang="ru-RU" sz="1600" dirty="0"/>
              <a:t>страну </a:t>
            </a:r>
            <a:r>
              <a:rPr lang="uk-UA" sz="1600" dirty="0" err="1"/>
              <a:t>отд</a:t>
            </a:r>
            <a:r>
              <a:rPr lang="ru-RU" sz="1600" dirty="0" err="1" smtClean="0"/>
              <a:t>ыха</a:t>
            </a:r>
            <a:r>
              <a:rPr lang="ru-RU" sz="1600" dirty="0"/>
              <a:t> </a:t>
            </a:r>
            <a:r>
              <a:rPr lang="ru-RU" sz="1600" dirty="0" smtClean="0"/>
              <a:t>и установить </a:t>
            </a:r>
            <a:r>
              <a:rPr lang="ru-RU" sz="1600" dirty="0"/>
              <a:t>переключатель на </a:t>
            </a:r>
            <a:r>
              <a:rPr lang="ru-RU" sz="1600" b="1" dirty="0">
                <a:solidFill>
                  <a:srgbClr val="FF0000"/>
                </a:solidFill>
              </a:rPr>
              <a:t>«Регулярные рейсы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r>
              <a:rPr lang="ru-RU" sz="1600" dirty="0"/>
              <a:t> (</a:t>
            </a:r>
            <a:r>
              <a:rPr lang="ru-RU" sz="1600" dirty="0" smtClean="0"/>
              <a:t>рис.1.1)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600" dirty="0"/>
              <a:t>в</a:t>
            </a:r>
            <a:r>
              <a:rPr lang="ru-RU" sz="1600" dirty="0" smtClean="0"/>
              <a:t>ыбрать </a:t>
            </a:r>
            <a:r>
              <a:rPr lang="ru-RU" sz="1600" dirty="0"/>
              <a:t>город </a:t>
            </a:r>
            <a:r>
              <a:rPr lang="ru-RU" sz="1600" dirty="0" smtClean="0"/>
              <a:t>отправления и источник цены</a:t>
            </a:r>
            <a:r>
              <a:rPr lang="ru-RU" sz="1600" dirty="0"/>
              <a:t> (</a:t>
            </a:r>
            <a:r>
              <a:rPr lang="ru-RU" sz="1600" dirty="0" smtClean="0"/>
              <a:t>рис.1.1)</a:t>
            </a:r>
          </a:p>
          <a:p>
            <a:pPr>
              <a:buFontTx/>
              <a:buChar char="-"/>
            </a:pPr>
            <a:r>
              <a:rPr lang="ru-RU" sz="1600" dirty="0"/>
              <a:t>у</a:t>
            </a:r>
            <a:r>
              <a:rPr lang="ru-RU" sz="1600" dirty="0" smtClean="0"/>
              <a:t>становить дополнительные условия отбора (шаг 5-13)(рис.1.2)</a:t>
            </a:r>
          </a:p>
          <a:p>
            <a:pPr>
              <a:buFontTx/>
              <a:buChar char="-"/>
            </a:pPr>
            <a:r>
              <a:rPr lang="ru-RU" sz="1600" dirty="0" smtClean="0"/>
              <a:t>Нажать кнопку подобрать тур(рис. 1.3)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30162" y="533417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Рис.1.1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5066" y="533417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Рис.1.2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205" y="633789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Рис.1.3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31" y="1456809"/>
            <a:ext cx="5691187" cy="35270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74142"/>
            <a:ext cx="9959237" cy="6174258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Получение результата поиска и выбор варианта, нажатием на ссылку стоимость: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43" y="1456809"/>
            <a:ext cx="5612462" cy="3527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0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78" y="123568"/>
            <a:ext cx="10272584" cy="6656173"/>
          </a:xfrm>
        </p:spPr>
        <p:txBody>
          <a:bodyPr/>
          <a:lstStyle/>
          <a:p>
            <a:r>
              <a:rPr lang="ru-RU" dirty="0" smtClean="0"/>
              <a:t>Создание бронирования: </a:t>
            </a:r>
          </a:p>
          <a:p>
            <a:pPr>
              <a:buFontTx/>
              <a:buChar char="-"/>
            </a:pPr>
            <a:r>
              <a:rPr lang="ru-RU" dirty="0" smtClean="0"/>
              <a:t>После нажатие на ссылку </a:t>
            </a:r>
            <a:r>
              <a:rPr lang="ru-RU" dirty="0" smtClean="0"/>
              <a:t>стоимость </a:t>
            </a:r>
            <a:r>
              <a:rPr lang="ru-RU" dirty="0" smtClean="0"/>
              <a:t>открывается новое окно </a:t>
            </a:r>
            <a:r>
              <a:rPr lang="en-US" dirty="0" smtClean="0"/>
              <a:t>“</a:t>
            </a:r>
            <a:r>
              <a:rPr lang="ru-RU" dirty="0" smtClean="0"/>
              <a:t>Корзина услуг</a:t>
            </a:r>
            <a:r>
              <a:rPr lang="en-US" dirty="0" smtClean="0"/>
              <a:t>”</a:t>
            </a:r>
            <a:r>
              <a:rPr lang="ru-RU" dirty="0" smtClean="0"/>
              <a:t>, где мы видим абсолютно все опции, которые нами были выбраны, а также время действия корзины: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9" y="1682167"/>
            <a:ext cx="9444514" cy="3980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1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25" y="2500955"/>
            <a:ext cx="6693886" cy="3883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32" y="90616"/>
            <a:ext cx="9868621" cy="6623222"/>
          </a:xfrm>
        </p:spPr>
        <p:txBody>
          <a:bodyPr/>
          <a:lstStyle/>
          <a:p>
            <a:r>
              <a:rPr lang="ru-RU" dirty="0" smtClean="0"/>
              <a:t>Заполнение данных </a:t>
            </a:r>
            <a:r>
              <a:rPr lang="ru-RU" dirty="0" smtClean="0"/>
              <a:t>пассажира (фамилия и имя </a:t>
            </a:r>
            <a:r>
              <a:rPr lang="ru-RU" dirty="0"/>
              <a:t>пассажира, дата </a:t>
            </a:r>
            <a:r>
              <a:rPr lang="ru-RU" dirty="0" smtClean="0"/>
              <a:t>рождения туриста,  </a:t>
            </a:r>
            <a:r>
              <a:rPr lang="ru-RU" dirty="0" smtClean="0"/>
              <a:t>серия и номер паспорта</a:t>
            </a:r>
            <a:r>
              <a:rPr lang="ru-RU" dirty="0" smtClean="0"/>
              <a:t>, </a:t>
            </a:r>
            <a:r>
              <a:rPr lang="ru-RU" dirty="0" smtClean="0"/>
              <a:t>дата выдачи </a:t>
            </a:r>
            <a:r>
              <a:rPr lang="ru-RU" dirty="0" smtClean="0"/>
              <a:t>паспорта, </a:t>
            </a:r>
            <a:r>
              <a:rPr lang="ru-RU" dirty="0" smtClean="0"/>
              <a:t>срок действия паспорта, гражданство туриста).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Нужно обращать внимание, что нельзя ни при каких обстоятельствах менять местами фамилию и имя пассажира, так как авиа бронирование создается в систем </a:t>
            </a:r>
            <a:r>
              <a:rPr lang="en-US" dirty="0" smtClean="0"/>
              <a:t>GDS</a:t>
            </a:r>
            <a:r>
              <a:rPr lang="ru-RU" dirty="0" smtClean="0"/>
              <a:t>, за это авиакомпания может выставлять </a:t>
            </a:r>
            <a:r>
              <a:rPr lang="en-US" dirty="0" smtClean="0"/>
              <a:t>ADM</a:t>
            </a:r>
            <a:r>
              <a:rPr lang="ru-RU" dirty="0" smtClean="0"/>
              <a:t>, так же могут возникнуть проблемы при посадке на рейс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95" y="2520779"/>
            <a:ext cx="5960589" cy="311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2520779"/>
            <a:ext cx="5502876" cy="31123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2" y="140043"/>
            <a:ext cx="10272584" cy="663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Заполняем дополнительную </a:t>
            </a:r>
            <a:r>
              <a:rPr lang="ru-RU" dirty="0" smtClean="0"/>
              <a:t>информацию про </a:t>
            </a:r>
            <a:r>
              <a:rPr lang="ru-RU" dirty="0" smtClean="0"/>
              <a:t>создающего </a:t>
            </a:r>
            <a:r>
              <a:rPr lang="ru-RU" dirty="0" smtClean="0"/>
              <a:t>заявку </a:t>
            </a:r>
            <a:r>
              <a:rPr lang="ru-RU" dirty="0" smtClean="0"/>
              <a:t>агента.</a:t>
            </a:r>
          </a:p>
          <a:p>
            <a:pPr marL="0" indent="0">
              <a:buNone/>
            </a:pPr>
            <a:r>
              <a:rPr lang="ru-RU" dirty="0" smtClean="0"/>
              <a:t>- Ставим галочку, что мы ознакомлены и согласны с правилами бронирования.</a:t>
            </a:r>
          </a:p>
          <a:p>
            <a:pPr>
              <a:buFontTx/>
              <a:buChar char="-"/>
            </a:pPr>
            <a:r>
              <a:rPr lang="ru-RU" dirty="0" smtClean="0"/>
              <a:t>Нажимаем пересчитать, а затем забронировать.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Добавление доп. </a:t>
            </a:r>
            <a:r>
              <a:rPr lang="ru-RU" dirty="0"/>
              <a:t>у</a:t>
            </a:r>
            <a:r>
              <a:rPr lang="ru-RU" dirty="0" smtClean="0"/>
              <a:t>слуг (трансфер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163" y="5663512"/>
            <a:ext cx="2949146" cy="12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814</TotalTime>
  <Words>325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Динамическое пакетирование</vt:lpstr>
      <vt:lpstr>Содержание: </vt:lpstr>
      <vt:lpstr>Динамическое пакетирование –  это продукт, который позволяет объединить различные элементы путешествия (даты заезда, перелет, отель, продолжительность тура) в единый пакет и рассчитать бюджет поездки в режиме реального времени.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Динамическое пакетирование</dc:title>
  <dc:creator>Dmytrii Khlibayev</dc:creator>
  <cp:lastModifiedBy>Aleksandra Lishchuk</cp:lastModifiedBy>
  <cp:revision>46</cp:revision>
  <dcterms:created xsi:type="dcterms:W3CDTF">2018-01-26T13:51:33Z</dcterms:created>
  <dcterms:modified xsi:type="dcterms:W3CDTF">2018-02-16T17:09:44Z</dcterms:modified>
</cp:coreProperties>
</file>